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7" r:id="rId4"/>
    <p:sldId id="266" r:id="rId5"/>
    <p:sldId id="265" r:id="rId6"/>
    <p:sldId id="264" r:id="rId7"/>
    <p:sldId id="268" r:id="rId8"/>
    <p:sldId id="270" r:id="rId9"/>
    <p:sldId id="269" r:id="rId10"/>
    <p:sldId id="271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3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646E1-43C8-4606-A6D4-4BD7A2BB37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2B1CE5-79B8-4D3B-A254-94DF6EF793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91C3C-36AB-40BE-A864-07E59CCF2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30/06/2021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18C5D-E95F-484F-B44C-2FFE38347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59BF5-975E-4C24-B22F-E1EE60F80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5334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653B-82E6-48CC-AE1C-401F8ACEF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0FB4AB-D955-466B-B385-4E99DE7EF3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96838-224E-449F-8CF2-505F296B8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30/06/2021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79BC8-E6BF-402D-BFDF-FD41D9F67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5AC28-D831-4906-BFB5-AA0784A7A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97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F0B038-5A52-47A0-AD49-BF7AB0410C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94A2D3-5FC6-4D8A-9325-AB8377B8BD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B5D12-1070-4407-A6BF-C4D52B0FD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30/06/2021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249ED-6E5B-41A7-B91C-D974B9207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29CF9-D159-4DD2-9151-F1A269380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9310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72359-EDDF-40BE-A72E-313BE7E19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C9607-0B6C-4F9B-BA99-50E1C6AF6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CABA2-E8CA-4DC0-B18E-0F6F9E5DA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30/06/2021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A5297-556F-413A-9B95-710BB48D1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4BDA1-3740-4CC7-ABF6-D27AB9438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657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83DC-D8E7-42ED-8A13-1107293FC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ED08E-F536-4E6D-A016-D1381C6B7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95CE2-D8B4-4E50-A393-EA1BB2A99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30/06/2021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8FD6D-EC25-4CAA-AF08-DC83BE722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725AE-7E2F-4D47-B954-097C271C5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814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776A8-8C44-4AD4-9259-008A30E8E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24172-DCF7-45BD-9C6B-BECFD6C364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E2065-F255-4D2D-8F00-1DFE959CA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B53EAA-5EE8-420C-AC67-DEA9968C4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30/06/2021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E9FAA6-A93D-4D81-A16E-005C5450B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7FBD99-0A74-4CA2-B04D-128A52180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0106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2FE71-3016-48E0-AEF4-0B1F51A0D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1E12D-3362-4D20-9B12-6F2D6030D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1566F7-57EA-4701-BD9E-2CA98CCC4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0D4D14-372E-40AF-A8CA-94F4CDDB65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EA204D-56BC-4BE3-8454-298EF6F71A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33D9E6-2141-48CC-BD51-8016871A2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30/06/2021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7F73C0-3097-4363-B263-06567309F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7E797A-FCBE-42A7-912D-83633D0F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4791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6AF89-5DEE-4666-B713-B6BD08B7B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24AAAF-F397-45B2-8237-F50A361A2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30/06/2021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910F4D-153F-41D6-85E8-BBA953B1A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C67A6E-3CB3-4010-BA81-0265F8CFD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2697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2DC3B7-064B-417A-B213-36E0BD6BA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30/06/2021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3BBF3-A979-428D-89A2-6EE720A2F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66FA8-671B-4748-BB13-240220418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5928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F546B-812A-4DAA-9763-7CDD9F19B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74D04-5FB7-4158-B91A-0AF6849E5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DD1CFE-FE36-4B36-B263-82DB87E10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CF8007-6136-4ED5-8273-11DC9EC97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30/06/2021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9E10EF-8E09-4FEE-829F-BC68C05D9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D6AC6-F017-42B3-BC06-7077023CE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7099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9EA01-ABAF-4FE7-AD1B-5BC2E1179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3DDE73-BB13-4219-AD58-D14F820EE5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923595-312B-4A5E-B546-90FC51F12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FDBAA3-3C30-4527-B570-FCDAD6069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30/06/2021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ABA2A9-5E48-4937-8775-D6BFCC4D1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93501C-5AF5-48BF-81EF-449CFBC1D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62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BE4DD4-15C4-40E7-82BF-F84FB871E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84CC8-012B-4EA3-978E-6D35AC9F4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D4623-EE1D-4C52-914E-3E6D98AE72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2A0DE-6322-4B49-ADD5-5459BB83D1DB}" type="datetimeFigureOut">
              <a:rPr lang="en-AU" smtClean="0"/>
              <a:t>30/06/2021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5C85D-33FE-4AAB-8E3D-ACD08215E3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FEB88-19F1-4243-9B27-80CBC6B096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6213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Oxidation of Organic Compounds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2C2539-CAEF-456C-94C5-F379A73BCE33}"/>
              </a:ext>
            </a:extLst>
          </p:cNvPr>
          <p:cNvSpPr txBox="1"/>
          <p:nvPr/>
        </p:nvSpPr>
        <p:spPr>
          <a:xfrm>
            <a:off x="409575" y="1657350"/>
            <a:ext cx="111442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Reactions of functional groups – Oxidation reactions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Combustion reaction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Partial and Complete oxidation of </a:t>
            </a:r>
            <a:r>
              <a:rPr lang="en-US" sz="2400" dirty="0" err="1"/>
              <a:t>alchols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AU" sz="2400" dirty="0"/>
          </a:p>
          <a:p>
            <a:r>
              <a:rPr lang="en-AU" sz="2400" dirty="0"/>
              <a:t>Resources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400" dirty="0"/>
              <a:t>Essential chemistry, </a:t>
            </a:r>
            <a:r>
              <a:rPr lang="en-AU" sz="2400" dirty="0" err="1"/>
              <a:t>ch</a:t>
            </a:r>
            <a:r>
              <a:rPr lang="en-AU" sz="2400" dirty="0"/>
              <a:t> 12.1 – 12.2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400" dirty="0"/>
              <a:t>Essential chemistry Set 17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1627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Half equations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D69DCB-DC66-4FEB-906C-3155B6FF3A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035" y="1905412"/>
            <a:ext cx="11718136" cy="343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257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On going work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A2D1BB-7E85-4D61-B24D-FCF7D5FCE79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012"/>
          <a:stretch/>
        </p:blipFill>
        <p:spPr>
          <a:xfrm>
            <a:off x="6788033" y="1971638"/>
            <a:ext cx="5024035" cy="344674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11B194A-5372-4CB8-AD27-1696341FF278}"/>
              </a:ext>
            </a:extLst>
          </p:cNvPr>
          <p:cNvSpPr txBox="1"/>
          <p:nvPr/>
        </p:nvSpPr>
        <p:spPr>
          <a:xfrm>
            <a:off x="212035" y="1657350"/>
            <a:ext cx="6483233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Complete Experiment 31 – questions and observation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Working on Set 17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You should have completed Set 15 and be close to finishing Set 16 (How are you going?)</a:t>
            </a:r>
          </a:p>
        </p:txBody>
      </p:sp>
    </p:spTree>
    <p:extLst>
      <p:ext uri="{BB962C8B-B14F-4D97-AF65-F5344CB8AC3E}">
        <p14:creationId xmlns:p14="http://schemas.microsoft.com/office/powerpoint/2010/main" val="3624861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Oxidation of Organic Compounds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467777-C006-4575-85E7-FD94F208909E}"/>
              </a:ext>
            </a:extLst>
          </p:cNvPr>
          <p:cNvSpPr txBox="1"/>
          <p:nvPr/>
        </p:nvSpPr>
        <p:spPr>
          <a:xfrm>
            <a:off x="304800" y="1386367"/>
            <a:ext cx="11601450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Oxidation is defined as loss of electrons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In organic chemistry this is typically seen as a molecule </a:t>
            </a:r>
            <a:r>
              <a:rPr lang="en-US" sz="2400" dirty="0">
                <a:solidFill>
                  <a:schemeClr val="accent1"/>
                </a:solidFill>
              </a:rPr>
              <a:t>gains oxygen or loses hydrogen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This results in the </a:t>
            </a:r>
            <a:r>
              <a:rPr lang="en-US" sz="2400" dirty="0">
                <a:solidFill>
                  <a:schemeClr val="accent1"/>
                </a:solidFill>
              </a:rPr>
              <a:t>oxidation number </a:t>
            </a:r>
            <a:r>
              <a:rPr lang="en-US" sz="2400" dirty="0"/>
              <a:t>of carbon changing</a:t>
            </a:r>
            <a:endParaRPr lang="en-AU" sz="2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BFE2E2-3AF1-4209-8C1B-94D7D3F3DC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037" y="3479301"/>
            <a:ext cx="2219438" cy="167110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E2F12DA-AC22-4F26-A5C9-71D545EA4106}"/>
              </a:ext>
            </a:extLst>
          </p:cNvPr>
          <p:cNvSpPr txBox="1"/>
          <p:nvPr/>
        </p:nvSpPr>
        <p:spPr>
          <a:xfrm>
            <a:off x="2762249" y="3880752"/>
            <a:ext cx="3609975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O.N. of C = ?</a:t>
            </a:r>
          </a:p>
          <a:p>
            <a:endParaRPr lang="en-US" sz="2400" dirty="0">
              <a:solidFill>
                <a:schemeClr val="accent1"/>
              </a:solidFill>
            </a:endParaRPr>
          </a:p>
          <a:p>
            <a:r>
              <a:rPr lang="en-US" sz="2400" dirty="0">
                <a:solidFill>
                  <a:schemeClr val="accent1"/>
                </a:solidFill>
              </a:rPr>
              <a:t>Remember O.N. of Oxygen is -2 and hydrogen is +1</a:t>
            </a:r>
            <a:endParaRPr lang="en-AU" sz="2400" dirty="0">
              <a:solidFill>
                <a:schemeClr val="accent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8A96FC5-E04D-48CC-B662-FD0706C895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28927" y="3479301"/>
            <a:ext cx="4320098" cy="169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433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Oxidation of Organic Compounds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98D5799-E66B-4F5D-B511-6E248A326C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09" y="1510747"/>
            <a:ext cx="3573645" cy="51539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F0A2CC8-29AD-4346-BF74-13C1A40C7C17}"/>
              </a:ext>
            </a:extLst>
          </p:cNvPr>
          <p:cNvSpPr txBox="1"/>
          <p:nvPr/>
        </p:nvSpPr>
        <p:spPr>
          <a:xfrm>
            <a:off x="4429125" y="1847850"/>
            <a:ext cx="74485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Increase in O.N confirms that the carbon, therefore the molecule, has been </a:t>
            </a:r>
            <a:r>
              <a:rPr lang="en-US" sz="2400" dirty="0" err="1"/>
              <a:t>oxidised</a:t>
            </a:r>
            <a:r>
              <a:rPr lang="en-US" sz="24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Many compounds are </a:t>
            </a:r>
            <a:r>
              <a:rPr lang="en-US" sz="2400" dirty="0" err="1"/>
              <a:t>oxidised</a:t>
            </a:r>
            <a:r>
              <a:rPr lang="en-US" sz="2400" dirty="0"/>
              <a:t> from exposure to oxygen in the air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E.g. ethanol in the presence of air slowly </a:t>
            </a:r>
            <a:r>
              <a:rPr lang="en-US" sz="2400" dirty="0" err="1"/>
              <a:t>oxidises</a:t>
            </a:r>
            <a:r>
              <a:rPr lang="en-US" sz="2400" dirty="0"/>
              <a:t> to ethanoic acid (acid acid) – the main component of vinegar. Notice CH</a:t>
            </a:r>
            <a:r>
              <a:rPr lang="en-US" sz="2400" baseline="-25000" dirty="0"/>
              <a:t>3</a:t>
            </a:r>
            <a:r>
              <a:rPr lang="en-US" sz="2400" dirty="0"/>
              <a:t>COOH has gained oxygen, lost hydrogen and O.N. of the carbon has increased from -2 to 0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9574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Combustion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5F7D30-ED8D-4453-AF28-00335FF6C6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140" y="1610137"/>
            <a:ext cx="9993120" cy="145752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9003A0F-C81D-4B0B-8D8D-B01AB78D8509}"/>
              </a:ext>
            </a:extLst>
          </p:cNvPr>
          <p:cNvSpPr txBox="1"/>
          <p:nvPr/>
        </p:nvSpPr>
        <p:spPr>
          <a:xfrm>
            <a:off x="258417" y="3179851"/>
            <a:ext cx="11675165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 combustion of ethanol also involves aerial oxidation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 equations above show the complete combustion of octane and ethanol (major components in fuels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2400" dirty="0"/>
              <a:t>The carbons involved gained oxygen, lost hydrogen and increased its oxidation number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2400" dirty="0"/>
              <a:t>It is called a complete oxidation as CO</a:t>
            </a:r>
            <a:r>
              <a:rPr lang="en-AU" sz="2400" baseline="-25000" dirty="0"/>
              <a:t>2 </a:t>
            </a:r>
            <a:r>
              <a:rPr lang="en-AU" sz="2400" dirty="0"/>
              <a:t> cannot gain any more oxygen, has no more hydrogens to lose and carbon has the highest possible O.N. of +4</a:t>
            </a:r>
          </a:p>
        </p:txBody>
      </p:sp>
    </p:spTree>
    <p:extLst>
      <p:ext uri="{BB962C8B-B14F-4D97-AF65-F5344CB8AC3E}">
        <p14:creationId xmlns:p14="http://schemas.microsoft.com/office/powerpoint/2010/main" val="872486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Oxidation of alcohols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697F30-06A0-4396-933F-1EBA454166D7}"/>
              </a:ext>
            </a:extLst>
          </p:cNvPr>
          <p:cNvSpPr txBox="1"/>
          <p:nvPr/>
        </p:nvSpPr>
        <p:spPr>
          <a:xfrm>
            <a:off x="126310" y="1463892"/>
            <a:ext cx="7522266" cy="540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Combustion converts organic compounds into inorganic compounds, CO</a:t>
            </a:r>
            <a:r>
              <a:rPr lang="en-US" sz="2400" baseline="-25000" dirty="0"/>
              <a:t>2</a:t>
            </a:r>
            <a:r>
              <a:rPr lang="en-US" sz="2400" dirty="0"/>
              <a:t> and H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In the laboratory we do controlled oxidations of alcohols to create other useful organic compounds – you did this yourself in Experiment 31!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In experiment 31 – we made aldehydes, a ketone and a carboxylic acid using what oxidizing agent?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Acidified dichromate (Cr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  <a:r>
              <a:rPr lang="en-US" sz="2400" baseline="-25000" dirty="0"/>
              <a:t>7</a:t>
            </a:r>
            <a:r>
              <a:rPr lang="en-US" sz="2400" baseline="30000" dirty="0"/>
              <a:t>2-</a:t>
            </a:r>
            <a:r>
              <a:rPr lang="en-US" sz="2400" dirty="0"/>
              <a:t>) 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Acidified permanganate (MnO</a:t>
            </a:r>
            <a:r>
              <a:rPr lang="en-US" sz="2400" baseline="-25000" dirty="0"/>
              <a:t>4</a:t>
            </a:r>
            <a:r>
              <a:rPr lang="en-US" sz="2400" baseline="30000" dirty="0"/>
              <a:t>-</a:t>
            </a:r>
            <a:r>
              <a:rPr lang="en-US" sz="2400" dirty="0"/>
              <a:t>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AU" sz="2400" baseline="300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645768F-A344-4119-98DA-D974F9EBB4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306" y="2273258"/>
            <a:ext cx="4357688" cy="354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47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Oxidation of Alcohols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01AEFB-9BB2-4E95-8AFC-E9F65230C9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230" y="1343454"/>
            <a:ext cx="9602540" cy="284837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4FFAC04-1A56-410F-B340-75F274B4883F}"/>
              </a:ext>
            </a:extLst>
          </p:cNvPr>
          <p:cNvSpPr txBox="1"/>
          <p:nvPr/>
        </p:nvSpPr>
        <p:spPr>
          <a:xfrm>
            <a:off x="423862" y="3916412"/>
            <a:ext cx="11344275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Primary alcohol can undergo a partial oxidation to give an aldehyde or a complete oxidation to give a carboxylic acid.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Partial oxidation requires an excess of alcohol to be used, a weaker oxidizing in this case dichromate, and the mixture is warmed so the aldehyde evaporates as it forms (remember the smell?)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539816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Oxidation of Alcohols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755BB2-CCA4-49F1-87B6-EC54423926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9402" y="1643899"/>
            <a:ext cx="6239746" cy="232442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DFA6742-CA25-4F05-BA01-A42D961E8D54}"/>
              </a:ext>
            </a:extLst>
          </p:cNvPr>
          <p:cNvSpPr txBox="1"/>
          <p:nvPr/>
        </p:nvSpPr>
        <p:spPr>
          <a:xfrm>
            <a:off x="457200" y="3968323"/>
            <a:ext cx="11544300" cy="958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Secondary alcohols are </a:t>
            </a:r>
            <a:r>
              <a:rPr lang="en-US" sz="2400" dirty="0" err="1"/>
              <a:t>oxidised</a:t>
            </a:r>
            <a:r>
              <a:rPr lang="en-US" sz="2400" dirty="0"/>
              <a:t> to ketones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Ketones resist further oxidation, they are the final product of this reaction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4144587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Oxidation of Alcohols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399975-6A99-4A63-9CAD-B633D1938D27}"/>
              </a:ext>
            </a:extLst>
          </p:cNvPr>
          <p:cNvSpPr txBox="1"/>
          <p:nvPr/>
        </p:nvSpPr>
        <p:spPr>
          <a:xfrm>
            <a:off x="504825" y="1781175"/>
            <a:ext cx="11191875" cy="3913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What happened when we reacted acidified dichromate or permanganate with a </a:t>
            </a:r>
            <a:r>
              <a:rPr lang="en-US" sz="2400" dirty="0">
                <a:solidFill>
                  <a:schemeClr val="accent1"/>
                </a:solidFill>
              </a:rPr>
              <a:t>tertiary alcohols</a:t>
            </a:r>
            <a:r>
              <a:rPr lang="en-US" sz="2400" dirty="0"/>
              <a:t>? </a:t>
            </a:r>
          </a:p>
          <a:p>
            <a:pPr lvl="4">
              <a:lnSpc>
                <a:spcPct val="150000"/>
              </a:lnSpc>
            </a:pPr>
            <a:r>
              <a:rPr lang="en-US" sz="2400" dirty="0"/>
              <a:t>Nothing happened, solutions’ </a:t>
            </a:r>
            <a:r>
              <a:rPr lang="en-US" sz="2400" dirty="0" err="1"/>
              <a:t>colour</a:t>
            </a:r>
            <a:r>
              <a:rPr lang="en-US" sz="2400" dirty="0"/>
              <a:t> stayed the same</a:t>
            </a:r>
          </a:p>
          <a:p>
            <a:pPr lvl="4">
              <a:lnSpc>
                <a:spcPct val="150000"/>
              </a:lnSpc>
            </a:pPr>
            <a:endParaRPr lang="en-US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Tertiary alcohols resist oxidation, they do not react with acidified dichromate (Cr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  <a:r>
              <a:rPr lang="en-US" sz="2400" baseline="-25000" dirty="0"/>
              <a:t>7</a:t>
            </a:r>
            <a:r>
              <a:rPr lang="en-US" sz="2400" baseline="30000" dirty="0"/>
              <a:t>2-</a:t>
            </a:r>
            <a:r>
              <a:rPr lang="en-US" sz="2400" dirty="0"/>
              <a:t>) or acidified permanganate (MnO</a:t>
            </a:r>
            <a:r>
              <a:rPr lang="en-US" sz="2400" baseline="-25000" dirty="0"/>
              <a:t>4</a:t>
            </a:r>
            <a:r>
              <a:rPr lang="en-US" sz="2400" baseline="30000" dirty="0"/>
              <a:t>-</a:t>
            </a:r>
            <a:r>
              <a:rPr lang="en-US" sz="2400" dirty="0"/>
              <a:t>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20978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Half equations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F2E9AF8-A098-4625-9CC5-AA5FAF587A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544" y="3033588"/>
            <a:ext cx="11411476" cy="24528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4D98CCF-C1B9-4BB7-8D02-370A1B11798D}"/>
              </a:ext>
            </a:extLst>
          </p:cNvPr>
          <p:cNvSpPr txBox="1"/>
          <p:nvPr/>
        </p:nvSpPr>
        <p:spPr>
          <a:xfrm>
            <a:off x="390262" y="1647825"/>
            <a:ext cx="11525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Write half-equations in the usual way</a:t>
            </a:r>
            <a:endParaRPr lang="en-AU" sz="24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DB9C21A-3FD3-4438-9434-C2A20C176F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789" y="2272335"/>
            <a:ext cx="11852986" cy="461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074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492</Words>
  <Application>Microsoft Office PowerPoint</Application>
  <PresentationFormat>Widescreen</PresentationFormat>
  <Paragraphs>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Barnes</dc:creator>
  <cp:lastModifiedBy>Alison Barnes</cp:lastModifiedBy>
  <cp:revision>11</cp:revision>
  <dcterms:created xsi:type="dcterms:W3CDTF">2019-06-03T05:11:44Z</dcterms:created>
  <dcterms:modified xsi:type="dcterms:W3CDTF">2021-06-29T16:38:35Z</dcterms:modified>
</cp:coreProperties>
</file>